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tiff" ContentType="image/tif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322" r:id="rId4"/>
    <p:sldId id="319" r:id="rId5"/>
    <p:sldId id="321" r:id="rId6"/>
    <p:sldId id="324" r:id="rId7"/>
    <p:sldId id="330" r:id="rId8"/>
    <p:sldId id="331" r:id="rId9"/>
    <p:sldId id="329" r:id="rId10"/>
    <p:sldId id="335" r:id="rId11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2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7.emf"/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154083" y="2199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99803" y="374315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020" y="719357"/>
            <a:ext cx="2885684" cy="961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Date Placeholder 6"/>
          <p:cNvSpPr>
            <a:spLocks noGrp="1"/>
          </p:cNvSpPr>
          <p:nvPr>
            <p:ph type="dt" sz="half" idx="2"/>
          </p:nvPr>
        </p:nvSpPr>
        <p:spPr>
          <a:xfrm>
            <a:off x="9629789" y="6471018"/>
            <a:ext cx="2472271" cy="365125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fld id="{458D3472-3039-4CDA-A65E-A999B6CCF9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25" name="Confidential"/>
          <p:cNvSpPr txBox="1"/>
          <p:nvPr userDrawn="1"/>
        </p:nvSpPr>
        <p:spPr>
          <a:xfrm>
            <a:off x="89939" y="6471017"/>
            <a:ext cx="9893815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2"/>
                    <a:lumOff val="-16312"/>
                  </a:schemeClr>
                </a:solidFill>
              </a:defRPr>
            </a:lvl1pPr>
          </a:lstStyle>
          <a:p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17672"/>
            <a:ext cx="12188825" cy="34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48360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90855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6181" y="255838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56190" y="978538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56181" y="1015189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fidential"/>
          <p:cNvSpPr txBox="1"/>
          <p:nvPr userDrawn="1"/>
        </p:nvSpPr>
        <p:spPr>
          <a:xfrm>
            <a:off x="0" y="6517672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2"/>
                    <a:lumOff val="-16312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2"/>
                    <a:lumOff val="-16312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53531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6181" y="166045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6190" y="838575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56181" y="875226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2"/>
                    <a:lumOff val="-16312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ct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81" name="GravityXR Strictly Confidential. All Rights Reserved."/>
          <p:cNvSpPr txBox="1"/>
          <p:nvPr/>
        </p:nvSpPr>
        <p:spPr>
          <a:xfrm>
            <a:off x="3827780" y="6515576"/>
            <a:ext cx="4499928" cy="18923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r>
              <a:rPr sz="900"/>
              <a:t>GravityXR Strictly Confidential. All Rights Reserved. </a:t>
            </a:r>
            <a:endParaRPr sz="900"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6000750" y="6540500"/>
            <a:ext cx="184253" cy="187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 descr="LOGO░╫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0663" y="185420"/>
            <a:ext cx="1233170" cy="107188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ctr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6.e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emf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e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ALSC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41493" y="3897441"/>
            <a:ext cx="1570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李长庆</a:t>
            </a:r>
            <a:endParaRPr lang="en-US" sz="2400" dirty="0"/>
          </a:p>
          <a:p>
            <a:pPr algn="r"/>
            <a:r>
              <a:rPr lang="en-US" sz="2400" dirty="0"/>
              <a:t>2024.06.19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35" y="342265"/>
            <a:ext cx="4691380" cy="464820"/>
          </a:xfrm>
        </p:spPr>
        <p:txBody>
          <a:bodyPr>
            <a:normAutofit fontScale="90000"/>
          </a:bodyPr>
          <a:lstStyle/>
          <a:p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Lens shading</a:t>
            </a:r>
            <a:r>
              <a:rPr lang="zh-CN" altLang="en-US">
                <a:sym typeface="+mn-ea"/>
              </a:rPr>
              <a:t>原因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1125855"/>
            <a:ext cx="10695940" cy="421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L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ens Shading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通常分为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luma shading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color shading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graphicFrame>
        <p:nvGraphicFramePr>
          <p:cNvPr id="3" name="对象 2"/>
          <p:cNvGraphicFramePr/>
          <p:nvPr/>
        </p:nvGraphicFramePr>
        <p:xfrm>
          <a:off x="782955" y="1887855"/>
          <a:ext cx="3264535" cy="2182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2014220" imgH="1744345" progId="Visio.Drawing.15">
                  <p:embed/>
                </p:oleObj>
              </mc:Choice>
              <mc:Fallback>
                <p:oleObj name="" r:id="rId1" imgW="2014220" imgH="174434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2955" y="1887855"/>
                        <a:ext cx="3264535" cy="2182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5047615" y="1681480"/>
          <a:ext cx="3449320" cy="174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2317115" imgH="1273175" progId="Visio.Drawing.15">
                  <p:embed/>
                </p:oleObj>
              </mc:Choice>
              <mc:Fallback>
                <p:oleObj name="" r:id="rId3" imgW="2317115" imgH="127317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7615" y="1681480"/>
                        <a:ext cx="3449320" cy="174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95" y="3949700"/>
            <a:ext cx="2564765" cy="168084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8648700" y="1870710"/>
          <a:ext cx="3002915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6" imgW="2917190" imgH="1621155" progId="Visio.Drawing.15">
                  <p:embed/>
                </p:oleObj>
              </mc:Choice>
              <mc:Fallback>
                <p:oleObj name="" r:id="rId6" imgW="2917190" imgH="1621155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48700" y="1870710"/>
                        <a:ext cx="3002915" cy="167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526915" y="1572895"/>
            <a:ext cx="15875" cy="45085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2" name="对象 11"/>
          <p:cNvGraphicFramePr/>
          <p:nvPr/>
        </p:nvGraphicFramePr>
        <p:xfrm>
          <a:off x="8696960" y="3515995"/>
          <a:ext cx="275526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8" imgW="2799080" imgH="381635" progId="Visio.Drawing.15">
                  <p:embed/>
                </p:oleObj>
              </mc:Choice>
              <mc:Fallback>
                <p:oleObj name="" r:id="rId8" imgW="2799080" imgH="381635" progId="Visio.Drawing.15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96960" y="3515995"/>
                        <a:ext cx="2755265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97510" y="4395470"/>
            <a:ext cx="3924935" cy="12484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光的透射率随入射角变换而变化，图中相同光源通过成像系统，因入射角</a:t>
            </a:r>
            <a:r>
              <a:rPr lang="en-US" altLang="zh-CN" sz="1600"/>
              <a:t>A2&gt;A1</a:t>
            </a:r>
            <a:r>
              <a:rPr lang="zh-CN" altLang="en-US" sz="1600"/>
              <a:t>，所以成像亮度</a:t>
            </a:r>
            <a:r>
              <a:rPr lang="en-US" altLang="zh-CN" sz="1600"/>
              <a:t>B2&gt;B1</a:t>
            </a:r>
            <a:r>
              <a:rPr lang="zh-CN" altLang="en-US" sz="1600"/>
              <a:t>；表现在图像上是中间亮四周暗的现象</a:t>
            </a:r>
            <a:endParaRPr lang="zh-CN" altLang="en-US" sz="1600"/>
          </a:p>
        </p:txBody>
      </p:sp>
      <p:sp>
        <p:nvSpPr>
          <p:cNvPr id="15" name="文本框 14"/>
          <p:cNvSpPr txBox="1"/>
          <p:nvPr/>
        </p:nvSpPr>
        <p:spPr>
          <a:xfrm>
            <a:off x="8217535" y="4303395"/>
            <a:ext cx="3582035" cy="15982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/>
              <a:t>sensor</a:t>
            </a:r>
            <a:r>
              <a:rPr lang="zh-CN" altLang="en-US" sz="1600"/>
              <a:t>模组有</a:t>
            </a:r>
            <a:r>
              <a:rPr lang="en-US" altLang="zh-CN" sz="1600"/>
              <a:t>IR</a:t>
            </a:r>
            <a:r>
              <a:rPr lang="zh-CN" altLang="en-US" sz="1600"/>
              <a:t>滤光片将可见光以外的光谱过滤掉：IR滤光片传输函数与光线入射角相关，随入射角增大传输函数向短波方向移动，表现在图像上一般是中间偏红四周偏蓝的现象</a:t>
            </a:r>
            <a:endParaRPr lang="zh-CN" alt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35" y="342265"/>
            <a:ext cx="4691380" cy="464820"/>
          </a:xfrm>
        </p:spPr>
        <p:txBody>
          <a:bodyPr>
            <a:normAutofit fontScale="90000"/>
          </a:bodyPr>
          <a:lstStyle/>
          <a:p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现有</a:t>
            </a:r>
            <a:r>
              <a:rPr lang="zh-CN">
                <a:sym typeface="+mn-ea"/>
              </a:rPr>
              <a:t>传统方法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1125855"/>
            <a:ext cx="10695940" cy="574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现有方法采用预先标定不同光源下矫正参数并存储，在矫正阶段根据场景的色温选择对应矫正参数进行矫正，当前标定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-&gt;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-&gt;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矫正的方法对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luma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比较有效但对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color shading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的处理有局限性，主要原因有：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764020" y="2257425"/>
            <a:ext cx="4632960" cy="2722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标定所有光谱光源数量巨大</a:t>
            </a:r>
            <a:endParaRPr lang="zh-CN" altLang="en-US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白平衡色温估计不一定准确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色温和光谱不是一一对应关系，同一色温会存在不同的光谱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混合色温场景无法通过预先标定方式解决</a:t>
            </a:r>
            <a:endParaRPr lang="zh-CN" altLang="en-US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4.color shading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与场景中物体反射率相关</a:t>
            </a:r>
            <a:endParaRPr lang="en-US" altLang="zh-CN"/>
          </a:p>
        </p:txBody>
      </p:sp>
      <p:graphicFrame>
        <p:nvGraphicFramePr>
          <p:cNvPr id="3" name="对象 2"/>
          <p:cNvGraphicFramePr/>
          <p:nvPr/>
        </p:nvGraphicFramePr>
        <p:xfrm>
          <a:off x="707390" y="2118995"/>
          <a:ext cx="5900420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080760" imgH="3225800" progId="Visio.Drawing.15">
                  <p:embed/>
                </p:oleObj>
              </mc:Choice>
              <mc:Fallback>
                <p:oleObj name="" r:id="rId1" imgW="6080760" imgH="322580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7390" y="2118995"/>
                        <a:ext cx="5900420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35" y="342265"/>
            <a:ext cx="4691380" cy="464820"/>
          </a:xfrm>
        </p:spPr>
        <p:txBody>
          <a:bodyPr>
            <a:normAutofit fontScale="90000"/>
          </a:bodyPr>
          <a:lstStyle/>
          <a:p>
            <a:br>
              <a:rPr lang="en-US" altLang="zh-CN">
                <a:sym typeface="+mn-ea"/>
              </a:rPr>
            </a:br>
            <a:r>
              <a:rPr lang="en-US" altLang="zh-CN"/>
              <a:t>ALSC</a:t>
            </a:r>
            <a:r>
              <a:rPr lang="zh-CN" altLang="en-US"/>
              <a:t>流程</a:t>
            </a:r>
            <a:r>
              <a:rPr lang="en-US" altLang="zh-CN"/>
              <a:t>(</a:t>
            </a:r>
            <a:r>
              <a:rPr lang="zh-CN" altLang="en-US"/>
              <a:t>高通</a:t>
            </a:r>
            <a:r>
              <a:rPr lang="en-US" altLang="zh-CN"/>
              <a:t>)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11150" y="1222375"/>
            <a:ext cx="10499725" cy="970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拍摄图像并计算得到图像的统计数据；</a:t>
            </a:r>
            <a:r>
              <a:rPr lang="en-US" altLang="zh-CN">
                <a:sym typeface="+mn-ea"/>
              </a:rPr>
              <a:t>      2.</a:t>
            </a:r>
            <a:r>
              <a:rPr lang="zh-CN" altLang="en-US">
                <a:sym typeface="+mn-ea"/>
              </a:rPr>
              <a:t>采用预标定参数对统计数据进行矫正；</a:t>
            </a:r>
            <a:endParaRPr lang="en-US" altLang="zh-CN"/>
          </a:p>
          <a:p>
            <a:pPr indent="457200"/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在矫正的统计数据上估计</a:t>
            </a:r>
            <a:r>
              <a:rPr lang="en-US" altLang="zh-CN">
                <a:sym typeface="+mn-ea"/>
              </a:rPr>
              <a:t>color shading</a:t>
            </a:r>
            <a:r>
              <a:rPr lang="zh-CN" altLang="en-US">
                <a:sym typeface="+mn-ea"/>
              </a:rPr>
              <a:t>分量；</a:t>
            </a:r>
            <a:r>
              <a:rPr lang="en-US" altLang="zh-CN">
                <a:sym typeface="+mn-ea"/>
              </a:rPr>
              <a:t>    4.</a:t>
            </a:r>
            <a:r>
              <a:rPr lang="zh-CN" altLang="en-US">
                <a:sym typeface="+mn-ea"/>
              </a:rPr>
              <a:t>根据估计的</a:t>
            </a:r>
            <a:r>
              <a:rPr lang="en-US" altLang="zh-CN">
                <a:sym typeface="+mn-ea"/>
              </a:rPr>
              <a:t>color shading</a:t>
            </a:r>
            <a:r>
              <a:rPr lang="zh-CN" altLang="en-US">
                <a:sym typeface="+mn-ea"/>
              </a:rPr>
              <a:t>分量对预标定参数修正；</a:t>
            </a:r>
            <a:endParaRPr lang="zh-CN" altLang="en-US"/>
          </a:p>
          <a:p>
            <a:pPr indent="457200"/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采用修正后的参数对拍摄图像进行</a:t>
            </a:r>
            <a:r>
              <a:rPr lang="en-US" altLang="zh-CN">
                <a:sym typeface="+mn-ea"/>
              </a:rPr>
              <a:t>shading</a:t>
            </a:r>
            <a:r>
              <a:rPr lang="zh-CN" altLang="en-US">
                <a:sym typeface="+mn-ea"/>
              </a:rPr>
              <a:t>矫正</a:t>
            </a:r>
            <a:endParaRPr lang="zh-CN" altLang="en-US"/>
          </a:p>
          <a:p>
            <a:r>
              <a:rPr lang="en-US" altLang="zh-CN"/>
              <a:t>        </a:t>
            </a:r>
            <a:endParaRPr lang="en-US" altLang="zh-CN"/>
          </a:p>
          <a:p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          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graphicFrame>
        <p:nvGraphicFramePr>
          <p:cNvPr id="3" name="对象 2"/>
          <p:cNvGraphicFramePr/>
          <p:nvPr/>
        </p:nvGraphicFramePr>
        <p:xfrm>
          <a:off x="1183005" y="2722880"/>
          <a:ext cx="8916670" cy="2094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679690" imgH="1744345" progId="Visio.Drawing.15">
                  <p:embed/>
                </p:oleObj>
              </mc:Choice>
              <mc:Fallback>
                <p:oleObj name="" r:id="rId1" imgW="7679690" imgH="174434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3005" y="2722880"/>
                        <a:ext cx="8916670" cy="2094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35" y="342265"/>
            <a:ext cx="5468620" cy="464820"/>
          </a:xfrm>
        </p:spPr>
        <p:txBody>
          <a:bodyPr>
            <a:normAutofit fontScale="90000"/>
          </a:bodyPr>
          <a:lstStyle/>
          <a:p>
            <a:br>
              <a:rPr lang="en-US" altLang="zh-CN">
                <a:sym typeface="+mn-ea"/>
              </a:rPr>
            </a:br>
            <a:r>
              <a:rPr lang="en-US" altLang="zh-CN"/>
              <a:t>ALSC  color shading</a:t>
            </a:r>
            <a:r>
              <a:rPr lang="zh-CN" altLang="en-US"/>
              <a:t>估计原理及方法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1125855"/>
            <a:ext cx="10695940" cy="1278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先验假设：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color shading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相对图像本身颜色在梯度域有独特特性（一般是一个缓慢变换的函数，梯度值非常小）</a:t>
            </a:r>
            <a:endParaRPr lang="zh-CN" altLang="en-US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方法：拍摄图像的统计数据（下采样）上估计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color shading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的梯度，根据所估计的梯度计算得到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color shading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分量</a:t>
            </a:r>
            <a:endParaRPr lang="en-US" altLang="zh-CN"/>
          </a:p>
          <a:p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          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graphicFrame>
        <p:nvGraphicFramePr>
          <p:cNvPr id="5" name="对象 4"/>
          <p:cNvGraphicFramePr/>
          <p:nvPr/>
        </p:nvGraphicFramePr>
        <p:xfrm>
          <a:off x="183515" y="2508250"/>
          <a:ext cx="10794365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462395" imgH="2014220" progId="Visio.Drawing.15">
                  <p:embed/>
                </p:oleObj>
              </mc:Choice>
              <mc:Fallback>
                <p:oleObj name="" r:id="rId1" imgW="6462395" imgH="20142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" y="2508250"/>
                        <a:ext cx="10794365" cy="278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6870" y="5401945"/>
            <a:ext cx="5694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在图像色度空间求梯度，设置阈值，小于阈值部分视为是</a:t>
            </a:r>
            <a:r>
              <a:rPr lang="en-US" altLang="zh-CN"/>
              <a:t>color shading</a:t>
            </a:r>
            <a:r>
              <a:rPr lang="zh-CN" altLang="en-US"/>
              <a:t>的梯度，否则视为是图像本征颜色梯度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026650" y="5476875"/>
            <a:ext cx="1146175" cy="645160"/>
          </a:xfrm>
          <a:prstGeom prst="rect">
            <a:avLst/>
          </a:prstGeom>
          <a:solidFill>
            <a:schemeClr val="accent1"/>
          </a:solidFill>
          <a:ln>
            <a:noFill/>
            <a:prstDash val="sysDash"/>
          </a:ln>
        </p:spPr>
        <p:txBody>
          <a:bodyPr wrap="square" rtlCol="0">
            <a:spAutoFit/>
          </a:bodyPr>
          <a:p>
            <a:r>
              <a:rPr lang="zh-CN" altLang="en-US"/>
              <a:t>过于复杂</a:t>
            </a:r>
            <a:endParaRPr lang="zh-CN" altLang="en-US"/>
          </a:p>
          <a:p>
            <a:r>
              <a:rPr lang="zh-CN" altLang="en-US"/>
              <a:t>无法实时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855835" y="4938395"/>
            <a:ext cx="612775" cy="493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174990" y="5540375"/>
            <a:ext cx="1103630" cy="368300"/>
          </a:xfrm>
          <a:prstGeom prst="rect">
            <a:avLst/>
          </a:prstGeom>
          <a:solidFill>
            <a:schemeClr val="accent1"/>
          </a:solidFill>
          <a:ln>
            <a:noFill/>
            <a:prstDash val="sysDash"/>
          </a:ln>
        </p:spPr>
        <p:txBody>
          <a:bodyPr wrap="square" rtlCol="0">
            <a:spAutoFit/>
          </a:bodyPr>
          <a:p>
            <a:r>
              <a:rPr lang="zh-CN" altLang="en-US"/>
              <a:t>重点复现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463915" y="4863465"/>
            <a:ext cx="38100" cy="5340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14135" y="5437505"/>
            <a:ext cx="1146175" cy="645160"/>
          </a:xfrm>
          <a:prstGeom prst="rect">
            <a:avLst/>
          </a:prstGeom>
          <a:solidFill>
            <a:schemeClr val="accent1"/>
          </a:solidFill>
          <a:ln>
            <a:noFill/>
            <a:prstDash val="sysDash"/>
          </a:ln>
        </p:spPr>
        <p:txBody>
          <a:bodyPr wrap="square" rtlCol="0">
            <a:spAutoFit/>
          </a:bodyPr>
          <a:p>
            <a:r>
              <a:rPr lang="zh-CN" altLang="en-US"/>
              <a:t>专利变形</a:t>
            </a:r>
            <a:endParaRPr lang="zh-CN" altLang="en-US"/>
          </a:p>
          <a:p>
            <a:r>
              <a:rPr lang="zh-CN" altLang="en-US"/>
              <a:t>参考优化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7050405" y="4863465"/>
            <a:ext cx="21590" cy="5873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0605" y="3853180"/>
            <a:ext cx="1905" cy="250888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777480" y="4139565"/>
            <a:ext cx="2882900" cy="94615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35" y="342265"/>
            <a:ext cx="5468620" cy="464820"/>
          </a:xfrm>
        </p:spPr>
        <p:txBody>
          <a:bodyPr>
            <a:normAutofit fontScale="90000"/>
          </a:bodyPr>
          <a:lstStyle/>
          <a:p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反卷积原理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14350" y="1149350"/>
            <a:ext cx="5227955" cy="427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空间域卷积定理：空间域的卷积与频域的乘积等效</a:t>
            </a:r>
            <a:r>
              <a:rPr lang="en-US" altLang="zh-CN"/>
              <a:t>    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451661" y="2396744"/>
                <a:ext cx="3314700" cy="6629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𝑖𝑑𝑓𝑡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𝐷𝑆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𝑖𝑑𝑓𝑡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𝑑𝑓𝑡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𝑑𝑠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𝑑𝑓𝑡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661" y="2396744"/>
                <a:ext cx="3314700" cy="662940"/>
              </a:xfrm>
              <a:prstGeom prst="rect">
                <a:avLst/>
              </a:prstGeom>
              <a:blipFill rotWithShape="1">
                <a:blip r:embed="rId1"/>
                <a:stretch>
                  <a:fillRect l="-17" t="-38" r="17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847911" y="4307459"/>
                <a:ext cx="6789420" cy="69532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𝑖𝑑𝑓𝑡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𝐷𝑆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𝑖𝑑𝑓𝑡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𝑑𝑓𝑡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𝑑𝑓𝑡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𝑑𝑓𝑡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𝑑𝑓𝑡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911" y="4307459"/>
                <a:ext cx="6789420" cy="695325"/>
              </a:xfrm>
              <a:prstGeom prst="rect">
                <a:avLst/>
              </a:prstGeom>
              <a:blipFill rotWithShape="1">
                <a:blip r:embed="rId2"/>
                <a:stretch>
                  <a:fillRect l="-8" t="-37" r="8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07365" y="1556385"/>
            <a:ext cx="8045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</a:t>
            </a:r>
            <a:r>
              <a:rPr lang="en-US" altLang="zh-CN"/>
              <a:t>s</a:t>
            </a:r>
            <a:r>
              <a:rPr lang="zh-CN" altLang="en-US"/>
              <a:t>是</a:t>
            </a:r>
            <a:r>
              <a:rPr lang="en-US" altLang="zh-CN"/>
              <a:t>color shading</a:t>
            </a:r>
            <a:r>
              <a:rPr lang="zh-CN" altLang="en-US"/>
              <a:t>分量，</a:t>
            </a:r>
            <a:r>
              <a:rPr lang="en-US" altLang="zh-CN"/>
              <a:t>k</a:t>
            </a:r>
            <a:r>
              <a:rPr lang="zh-CN" altLang="en-US"/>
              <a:t>是梯度算子</a:t>
            </a:r>
            <a:r>
              <a:rPr lang="en-US" altLang="zh-CN"/>
              <a:t>[-1, 1](</a:t>
            </a:r>
            <a:r>
              <a:rPr lang="zh-CN" altLang="en-US"/>
              <a:t>以水平方向为例</a:t>
            </a:r>
            <a:r>
              <a:rPr lang="en-US" altLang="zh-CN"/>
              <a:t>)</a:t>
            </a:r>
            <a:r>
              <a:rPr lang="zh-CN" altLang="en-US"/>
              <a:t>，</a:t>
            </a:r>
            <a:r>
              <a:rPr lang="en-US" altLang="zh-CN"/>
              <a:t>ds</a:t>
            </a:r>
            <a:r>
              <a:rPr lang="zh-CN" altLang="en-US"/>
              <a:t>是</a:t>
            </a:r>
            <a:r>
              <a:rPr lang="en-US" altLang="zh-CN"/>
              <a:t>s</a:t>
            </a:r>
            <a:r>
              <a:rPr lang="zh-CN" altLang="en-US"/>
              <a:t>的梯度；</a:t>
            </a:r>
            <a:endParaRPr lang="zh-CN" altLang="en-US"/>
          </a:p>
          <a:p>
            <a:r>
              <a:rPr lang="en-US" altLang="zh-CN"/>
              <a:t>S,K,DS</a:t>
            </a:r>
            <a:r>
              <a:rPr lang="zh-CN" altLang="en-US"/>
              <a:t>分别是</a:t>
            </a:r>
            <a:r>
              <a:rPr lang="en-US" altLang="zh-CN"/>
              <a:t>s,k,ds</a:t>
            </a:r>
            <a:r>
              <a:rPr lang="zh-CN" altLang="en-US"/>
              <a:t>的离散傅里叶变换，根据卷积定理可得反卷积公式：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004756" y="2529459"/>
                <a:ext cx="302260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  &lt;=&gt;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𝐷𝑆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6" y="2529459"/>
                <a:ext cx="3022600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19" t="-69" r="19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778446" y="2314829"/>
                <a:ext cx="1741170" cy="97091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𝑑𝑓𝑡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     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𝑑𝑓𝑡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      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𝐷𝑆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𝑑𝑓𝑡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46" y="2314829"/>
                <a:ext cx="1741170" cy="970915"/>
              </a:xfrm>
              <a:prstGeom prst="rect">
                <a:avLst/>
              </a:prstGeom>
              <a:blipFill rotWithShape="1">
                <a:blip r:embed="rId4"/>
                <a:stretch>
                  <a:fillRect l="-33" t="-26" r="33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形标注 8"/>
          <p:cNvSpPr/>
          <p:nvPr/>
        </p:nvSpPr>
        <p:spPr>
          <a:xfrm>
            <a:off x="8384540" y="1560830"/>
            <a:ext cx="2399030" cy="753745"/>
          </a:xfrm>
          <a:prstGeom prst="wedgeEllipse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反卷积公式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5620" y="3485515"/>
            <a:ext cx="10267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/>
              <a:t>实际场景中</a:t>
            </a:r>
            <a:r>
              <a:rPr lang="en-US" altLang="zh-CN"/>
              <a:t>DS</a:t>
            </a:r>
            <a:r>
              <a:rPr lang="zh-CN" altLang="en-US"/>
              <a:t>值常常包含噪声分量，</a:t>
            </a:r>
            <a:r>
              <a:rPr lang="zh-CN"/>
              <a:t>反卷积方法中当</a:t>
            </a:r>
            <a:r>
              <a:rPr lang="en-US" altLang="zh-CN"/>
              <a:t>K</a:t>
            </a:r>
            <a:r>
              <a:rPr lang="zh-CN" altLang="en-US"/>
              <a:t>值很小时，反卷积结果很容易放大噪声影响，由此常用维纳滤波减小噪声影响，公式如下：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2140" y="5372735"/>
            <a:ext cx="10095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结论</a:t>
            </a:r>
            <a:r>
              <a:rPr lang="zh-CN" altLang="en-US"/>
              <a:t>：已知</a:t>
            </a:r>
            <a:r>
              <a:rPr lang="en-US" altLang="zh-CN"/>
              <a:t>color shading</a:t>
            </a:r>
            <a:r>
              <a:rPr lang="zh-CN" altLang="en-US"/>
              <a:t>的梯度值可通过维纳滤波近似恢复</a:t>
            </a:r>
            <a:r>
              <a:rPr lang="en-US" altLang="zh-CN"/>
              <a:t>color shading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6472555" y="2597785"/>
            <a:ext cx="851535" cy="2940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35" y="342265"/>
            <a:ext cx="5468620" cy="464820"/>
          </a:xfrm>
        </p:spPr>
        <p:txBody>
          <a:bodyPr>
            <a:normAutofit fontScale="90000"/>
          </a:bodyPr>
          <a:lstStyle/>
          <a:p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反卷积流程</a:t>
            </a:r>
            <a:br>
              <a:rPr lang="zh-CN" altLang="en-US"/>
            </a:b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526591" y="2565654"/>
                <a:ext cx="2785745" cy="6927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𝑖𝑑𝑓𝑡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𝐷𝑆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91" y="2565654"/>
                <a:ext cx="2785745" cy="692785"/>
              </a:xfrm>
              <a:prstGeom prst="rect">
                <a:avLst/>
              </a:prstGeom>
              <a:blipFill rotWithShape="1">
                <a:blip r:embed="rId1"/>
                <a:stretch>
                  <a:fillRect l="-20" t="-37" r="20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/>
          <p:nvPr/>
        </p:nvGraphicFramePr>
        <p:xfrm>
          <a:off x="961390" y="4192905"/>
          <a:ext cx="8801100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6355715" imgH="1318260" progId="Visio.Drawing.15">
                  <p:embed/>
                </p:oleObj>
              </mc:Choice>
              <mc:Fallback>
                <p:oleObj name="" r:id="rId2" imgW="6355715" imgH="1318260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1390" y="4192905"/>
                        <a:ext cx="8801100" cy="185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14350" y="1282065"/>
            <a:ext cx="1082548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   </a:t>
            </a:r>
            <a:r>
              <a:rPr lang="zh-CN" altLang="en-US"/>
              <a:t>设</a:t>
            </a:r>
            <a:r>
              <a:rPr lang="en-US" altLang="zh-CN"/>
              <a:t>h</a:t>
            </a:r>
            <a:r>
              <a:rPr lang="zh-CN" altLang="en-US"/>
              <a:t>是图像颜色信息，包含场景本征颜色信息和</a:t>
            </a:r>
            <a:r>
              <a:rPr lang="en-US" altLang="zh-CN"/>
              <a:t>color shading</a:t>
            </a:r>
            <a:r>
              <a:rPr lang="zh-CN" altLang="en-US"/>
              <a:t>分量</a:t>
            </a:r>
            <a:r>
              <a:rPr lang="en-US" altLang="zh-CN"/>
              <a:t>s</a:t>
            </a:r>
            <a:r>
              <a:rPr lang="zh-CN" altLang="en-US"/>
              <a:t>；因</a:t>
            </a:r>
            <a:r>
              <a:rPr lang="en-US" altLang="zh-CN"/>
              <a:t>s</a:t>
            </a:r>
            <a:r>
              <a:rPr lang="zh-CN" altLang="en-US"/>
              <a:t>在梯度域有独特性质，所以可由</a:t>
            </a:r>
            <a:r>
              <a:rPr lang="en-US" altLang="zh-CN"/>
              <a:t>h</a:t>
            </a:r>
            <a:r>
              <a:rPr lang="zh-CN" altLang="en-US"/>
              <a:t>近似估计</a:t>
            </a:r>
            <a:r>
              <a:rPr lang="en-US" altLang="zh-CN"/>
              <a:t>s</a:t>
            </a:r>
            <a:r>
              <a:rPr lang="zh-CN" altLang="en-US"/>
              <a:t>的梯度信息</a:t>
            </a:r>
            <a:r>
              <a:rPr lang="en-US" altLang="zh-CN"/>
              <a:t>ds </a:t>
            </a:r>
            <a:r>
              <a:rPr lang="zh-CN" altLang="en-US"/>
              <a:t>，估计公式如下，其中</a:t>
            </a:r>
            <a:r>
              <a:rPr lang="en-US" altLang="zh-CN"/>
              <a:t>k</a:t>
            </a:r>
            <a:r>
              <a:rPr lang="zh-CN" altLang="en-US"/>
              <a:t>是梯度算子</a:t>
            </a:r>
            <a:r>
              <a:rPr lang="en-US" altLang="zh-CN"/>
              <a:t>   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68311" y="2197989"/>
                <a:ext cx="3514725" cy="5664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𝑑𝑠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ℎ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                   |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ℎ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&lt;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𝑡ℎ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                               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𝑜𝑡ℎ𝑒𝑟𝑠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11" y="2197989"/>
                <a:ext cx="3514725" cy="566420"/>
              </a:xfrm>
              <a:prstGeom prst="rect">
                <a:avLst/>
              </a:prstGeom>
              <a:blipFill rotWithShape="1">
                <a:blip r:embed="rId4"/>
                <a:stretch>
                  <a:fillRect l="-16" t="-45" r="16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形标注 13"/>
          <p:cNvSpPr/>
          <p:nvPr/>
        </p:nvSpPr>
        <p:spPr>
          <a:xfrm>
            <a:off x="9206865" y="1839595"/>
            <a:ext cx="1740535" cy="632460"/>
          </a:xfrm>
          <a:prstGeom prst="wedgeEllipse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Wiener Filter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11810" y="3429000"/>
            <a:ext cx="7254240" cy="40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由估计的梯度</a:t>
            </a:r>
            <a:r>
              <a:rPr lang="en-US" altLang="zh-CN"/>
              <a:t>ds</a:t>
            </a:r>
            <a:r>
              <a:rPr lang="zh-CN" altLang="en-US"/>
              <a:t>结合维纳滤波公式可恢复</a:t>
            </a:r>
            <a:r>
              <a:rPr lang="en-US" altLang="zh-CN"/>
              <a:t>color shading</a:t>
            </a:r>
            <a:r>
              <a:rPr lang="zh-CN" altLang="en-US"/>
              <a:t>分量，流程如下：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35" y="342265"/>
            <a:ext cx="5468620" cy="464820"/>
          </a:xfrm>
        </p:spPr>
        <p:txBody>
          <a:bodyPr>
            <a:normAutofit fontScale="90000"/>
          </a:bodyPr>
          <a:lstStyle/>
          <a:p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反卷积遇到问题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1650" y="1149350"/>
            <a:ext cx="10410190" cy="3065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阈值处理中缺失的梯度可能影响频域的分析结果</a:t>
            </a:r>
            <a:endParaRPr lang="zh-CN" altLang="en-US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算法原理中不可避免问题，在缺失梯度数量较少时不会对结果产生影响；在缺失梯度很多时可考虑使用传统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lsc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，关闭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alsc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梯度算子不是归一化的算子，减掉</a:t>
            </a:r>
            <a:r>
              <a:rPr lang="en-US" altLang="zh-CN"/>
              <a:t>gain</a:t>
            </a:r>
            <a:r>
              <a:rPr lang="zh-CN" altLang="en-US"/>
              <a:t>的主频信息，在反卷积后需要恢复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</a:t>
            </a:r>
            <a:r>
              <a:rPr lang="zh-CN" altLang="en-US"/>
              <a:t>反卷积的结果保留</a:t>
            </a:r>
            <a:r>
              <a:rPr lang="en-US" altLang="zh-CN"/>
              <a:t>color shading</a:t>
            </a:r>
            <a:r>
              <a:rPr lang="zh-CN" altLang="en-US"/>
              <a:t>分量的梯度信息，相比</a:t>
            </a:r>
            <a:r>
              <a:rPr lang="en-US" altLang="zh-CN"/>
              <a:t>color shading</a:t>
            </a:r>
            <a:r>
              <a:rPr lang="zh-CN" altLang="en-US"/>
              <a:t>分量只有一个数值的偏移，目前采用策略是按照图像中心点无</a:t>
            </a:r>
            <a:r>
              <a:rPr lang="en-US" altLang="zh-CN"/>
              <a:t>color shading</a:t>
            </a:r>
            <a:r>
              <a:rPr lang="zh-CN" altLang="en-US"/>
              <a:t>的假设计算偏移值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          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35" y="342265"/>
            <a:ext cx="5468620" cy="464820"/>
          </a:xfrm>
        </p:spPr>
        <p:txBody>
          <a:bodyPr>
            <a:normAutofit fontScale="90000"/>
          </a:bodyPr>
          <a:lstStyle/>
          <a:p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反卷积</a:t>
            </a:r>
            <a:r>
              <a:rPr lang="en-US" altLang="zh-CN">
                <a:sym typeface="+mn-ea"/>
              </a:rPr>
              <a:t>alsc</a:t>
            </a:r>
            <a:r>
              <a:rPr lang="zh-CN" altLang="en-US">
                <a:sym typeface="+mn-ea"/>
              </a:rPr>
              <a:t>效果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1650" y="1149350"/>
            <a:ext cx="10410190" cy="386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/>
              <a:t> </a:t>
            </a:r>
            <a:r>
              <a:rPr lang="en-US" altLang="zh-CN"/>
              <a:t>                    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4" name="图片 3" descr="f1_bn19_25gth_0.08filt1noi0.0001_n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935" y="1642110"/>
            <a:ext cx="5100955" cy="3656330"/>
          </a:xfrm>
          <a:prstGeom prst="rect">
            <a:avLst/>
          </a:prstGeom>
        </p:spPr>
      </p:pic>
      <p:pic>
        <p:nvPicPr>
          <p:cNvPr id="5" name="图片 4" descr="f1_bn24_32sn48_64gth_0.04filt5noi1e-06mth1_vn4_th0p5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90" y="1642110"/>
            <a:ext cx="5026025" cy="36245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8354a0f9-105c-4418-b9d9-6cfd5b9e3a3d"/>
  <p:tag name="COMMONDATA" val="eyJoZGlkIjoiMTVkMGFkZDAyNmJjODcwN2ZiMTJjYmM1YjY0OTRiNmYifQ=="/>
  <p:tag name="resource_record_key" val="{&quot;70&quot;:[3315779]}"/>
</p:tagLst>
</file>

<file path=ppt/theme/theme1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1969</Words>
  <Application>WPS 演示</Application>
  <PresentationFormat>Widescreen</PresentationFormat>
  <Paragraphs>115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Cambria Math</vt:lpstr>
      <vt:lpstr>Times New Roman</vt:lpstr>
      <vt:lpstr>黑体</vt:lpstr>
      <vt:lpstr>Arial Unicode MS</vt:lpstr>
      <vt:lpstr>Calibri Light</vt:lpstr>
      <vt:lpstr>回顾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ALSC算法</vt:lpstr>
      <vt:lpstr> Lens shading原因 </vt:lpstr>
      <vt:lpstr> 现有传统方法 </vt:lpstr>
      <vt:lpstr> ALSC流程(高通) </vt:lpstr>
      <vt:lpstr> ALSC  color shading估计原理及方法 </vt:lpstr>
      <vt:lpstr> 反卷积原理 </vt:lpstr>
      <vt:lpstr> 反卷积流程 </vt:lpstr>
      <vt:lpstr> 反卷积遇到问题 </vt:lpstr>
      <vt:lpstr> 反卷积alsc效果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Clip影响分析</dc:title>
  <dc:creator>张睿</dc:creator>
  <cp:lastModifiedBy>李长庆</cp:lastModifiedBy>
  <cp:revision>465</cp:revision>
  <dcterms:created xsi:type="dcterms:W3CDTF">2023-03-15T07:31:00Z</dcterms:created>
  <dcterms:modified xsi:type="dcterms:W3CDTF">2024-07-05T08:49:57Z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1261A53D072D4ECEBACCB01323F2CEE7</vt:lpwstr>
  </property>
  <property fmtid="{D5CDD505-2E9C-101B-9397-08002B2CF9AE}" pid="3" name="KSOProductBuildVer">
    <vt:lpwstr>2052-12.1.0.16910</vt:lpwstr>
  </property>
</Properties>
</file>